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1" r:id="rId3"/>
    <p:sldId id="306" r:id="rId4"/>
    <p:sldId id="282" r:id="rId5"/>
    <p:sldId id="283" r:id="rId6"/>
    <p:sldId id="305" r:id="rId7"/>
    <p:sldId id="307" r:id="rId8"/>
    <p:sldId id="300" r:id="rId9"/>
    <p:sldId id="310" r:id="rId10"/>
    <p:sldId id="298" r:id="rId11"/>
    <p:sldId id="295" r:id="rId12"/>
    <p:sldId id="296" r:id="rId13"/>
    <p:sldId id="308" r:id="rId14"/>
    <p:sldId id="302" r:id="rId15"/>
    <p:sldId id="284" r:id="rId16"/>
    <p:sldId id="288" r:id="rId17"/>
    <p:sldId id="313" r:id="rId18"/>
    <p:sldId id="272" r:id="rId19"/>
    <p:sldId id="293" r:id="rId20"/>
    <p:sldId id="314" r:id="rId21"/>
    <p:sldId id="309" r:id="rId22"/>
    <p:sldId id="304" r:id="rId23"/>
    <p:sldId id="316" r:id="rId24"/>
    <p:sldId id="292" r:id="rId25"/>
    <p:sldId id="311" r:id="rId26"/>
    <p:sldId id="317" r:id="rId27"/>
  </p:sldIdLst>
  <p:sldSz cx="12192000" cy="6858000"/>
  <p:notesSz cx="6858000" cy="192405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5" userDrawn="1">
          <p15:clr>
            <a:srgbClr val="A4A3A4"/>
          </p15:clr>
        </p15:guide>
        <p15:guide id="2" pos="5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Author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76F"/>
    <a:srgbClr val="144182"/>
    <a:srgbClr val="10273F"/>
    <a:srgbClr val="174C99"/>
    <a:srgbClr val="FFFFFF"/>
    <a:srgbClr val="3D6AA1"/>
    <a:srgbClr val="E9EFF7"/>
    <a:srgbClr val="71A640"/>
    <a:srgbClr val="F8F9FA"/>
    <a:srgbClr val="D0D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D8B49C-31B7-48A4-BE98-59590C048579}" v="41" dt="2020-12-01T20:14:20.832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264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1255"/>
        <p:guide pos="5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864" y="195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AE7495-FD6E-4148-8988-5AF3A1186E45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7F373C-F0E0-4CD8-9181-312DCA039F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56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812545-5050-4626-BB70-3CAB98A03EEB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078B8E-2430-48E3-947F-D4E74CBF0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5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8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A5C14-DD6A-4C44-9E81-DB55CC15BE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07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A5C14-DD6A-4C44-9E81-DB55CC15BE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1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45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16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736" marR="0" lvl="0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0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A5C14-DD6A-4C44-9E81-DB55CC15BE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38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A5C14-DD6A-4C44-9E81-DB55CC15BE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5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25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86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3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30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96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29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A5C14-DD6A-4C44-9E81-DB55CC15BE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02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6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0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6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12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A5C14-DD6A-4C44-9E81-DB55CC15BE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61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43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A5C14-DD6A-4C44-9E81-DB55CC15BE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19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8B8E-2430-48E3-947F-D4E74CBF06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0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F39-A1B3-495C-8165-55BFCE77E11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003B-8C35-437B-96D0-A0A85B256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F39-A1B3-495C-8165-55BFCE77E11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003B-8C35-437B-96D0-A0A85B256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1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F39-A1B3-495C-8165-55BFCE77E11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003B-8C35-437B-96D0-A0A85B256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6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018" y="548640"/>
            <a:ext cx="10739967" cy="566738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11376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6018" y="1141620"/>
            <a:ext cx="10739965" cy="0"/>
          </a:xfrm>
          <a:prstGeom prst="line">
            <a:avLst/>
          </a:prstGeom>
          <a:ln>
            <a:solidFill>
              <a:srgbClr val="9BC8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41342"/>
            <a:ext cx="10972800" cy="4684822"/>
          </a:xfrm>
        </p:spPr>
        <p:txBody>
          <a:bodyPr/>
          <a:lstStyle>
            <a:lvl1pPr>
              <a:defRPr>
                <a:solidFill>
                  <a:srgbClr val="11376F"/>
                </a:solidFill>
              </a:defRPr>
            </a:lvl1pPr>
            <a:lvl2pPr>
              <a:defRPr>
                <a:solidFill>
                  <a:srgbClr val="11376F"/>
                </a:solidFill>
              </a:defRPr>
            </a:lvl2pPr>
            <a:lvl3pPr>
              <a:defRPr>
                <a:solidFill>
                  <a:srgbClr val="11376F"/>
                </a:solidFill>
              </a:defRPr>
            </a:lvl3pPr>
            <a:lvl4pPr>
              <a:defRPr>
                <a:solidFill>
                  <a:srgbClr val="11376F"/>
                </a:solidFill>
              </a:defRPr>
            </a:lvl4pPr>
            <a:lvl5pPr>
              <a:defRPr>
                <a:solidFill>
                  <a:srgbClr val="11376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41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F39-A1B3-495C-8165-55BFCE77E11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003B-8C35-437B-96D0-A0A85B256F47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44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F39-A1B3-495C-8165-55BFCE77E11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003B-8C35-437B-96D0-A0A85B256F47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66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F39-A1B3-495C-8165-55BFCE77E11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003B-8C35-437B-96D0-A0A85B256F47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34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F39-A1B3-495C-8165-55BFCE77E11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003B-8C35-437B-96D0-A0A85B256F47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4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F39-A1B3-495C-8165-55BFCE77E11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003B-8C35-437B-96D0-A0A85B256F47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66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F39-A1B3-495C-8165-55BFCE77E11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003B-8C35-437B-96D0-A0A85B256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1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F39-A1B3-495C-8165-55BFCE77E11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003B-8C35-437B-96D0-A0A85B256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6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F39-A1B3-495C-8165-55BFCE77E11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003B-8C35-437B-96D0-A0A85B256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5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BFF39-A1B3-495C-8165-55BFCE77E11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6003B-8C35-437B-96D0-A0A85B256F47}" type="slidenum">
              <a:rPr lang="en-US" smtClean="0"/>
              <a:t>‹#›</a:t>
            </a:fld>
            <a:endParaRPr lang="en-US"/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304939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accent6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a.startingsmarter.org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a.startingsmarter.org/" TargetMode="External"/><Relationship Id="rId3" Type="http://schemas.openxmlformats.org/officeDocument/2006/relationships/notesSlide" Target="../notesSlides/notesSlide23.xml"/><Relationship Id="rId7" Type="http://schemas.openxmlformats.org/officeDocument/2006/relationships/hyperlink" Target="http://www.caaspp.org/practice-and-training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hyperlink" Target="http://www.caaspp.org/ta-resources/available-resources-caasci.html" TargetMode="External"/><Relationship Id="rId5" Type="http://schemas.openxmlformats.org/officeDocument/2006/relationships/hyperlink" Target="https://www.cde.ca.gov/ta/tg/ca/documents/caapgtu.pdf" TargetMode="External"/><Relationship Id="rId4" Type="http://schemas.openxmlformats.org/officeDocument/2006/relationships/hyperlink" Target="https://www.cde.ca.gov/ta/tg/ca/caaparentguide.as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ta/tg/ca/documents/caapgtu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ca.gov/ta/tg/ca/documents/caaqrgpractice.pdf" TargetMode="External"/><Relationship Id="rId4" Type="http://schemas.openxmlformats.org/officeDocument/2006/relationships/hyperlink" Target="http://www.caaspp.org/practice-and-training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2956" y="365125"/>
            <a:ext cx="10744200" cy="6235700"/>
          </a:xfrm>
        </p:spPr>
        <p:txBody>
          <a:bodyPr/>
          <a:lstStyle/>
          <a:p>
            <a:pPr algn="ctr"/>
            <a:r>
              <a:rPr lang="en-US" b="0"/>
              <a:t>A Site Administrator’s Guide: </a:t>
            </a:r>
            <a:br>
              <a:rPr lang="en-US" b="0"/>
            </a:br>
            <a:br>
              <a:rPr lang="en-US" b="0"/>
            </a:br>
            <a:r>
              <a:rPr lang="en-US" sz="6600"/>
              <a:t>Talking to Parents </a:t>
            </a:r>
            <a:br>
              <a:rPr lang="en-US"/>
            </a:br>
            <a:r>
              <a:rPr lang="en-US" sz="5400" b="0"/>
              <a:t>About the California Alternate Assessments (CAAs)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02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latin typeface="Century Gothic"/>
              </a:rPr>
              <a:t>How: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995488"/>
            <a:ext cx="4808220" cy="3723322"/>
          </a:xfrm>
        </p:spPr>
        <p:txBody>
          <a:bodyPr>
            <a:normAutofit/>
          </a:bodyPr>
          <a:lstStyle/>
          <a:p>
            <a:r>
              <a:rPr lang="en-US" sz="3600"/>
              <a:t>On a computer</a:t>
            </a:r>
            <a:br>
              <a:rPr lang="en-US" sz="3600"/>
            </a:br>
            <a:endParaRPr lang="en-US" sz="3600"/>
          </a:p>
          <a:p>
            <a:r>
              <a:rPr lang="en-US" sz="3600"/>
              <a:t>With a trained </a:t>
            </a:r>
            <a:br>
              <a:rPr lang="en-US" sz="3600"/>
            </a:br>
            <a:r>
              <a:rPr lang="en-US" sz="3600"/>
              <a:t>test examiner</a:t>
            </a:r>
            <a:br>
              <a:rPr lang="en-US" sz="3600"/>
            </a:br>
            <a:endParaRPr lang="en-US" sz="3600"/>
          </a:p>
          <a:p>
            <a:r>
              <a:rPr lang="en-US" sz="3600"/>
              <a:t>One-on-one setting</a:t>
            </a:r>
          </a:p>
        </p:txBody>
      </p:sp>
      <p:pic>
        <p:nvPicPr>
          <p:cNvPr id="7" name="Content Placeholder 6" descr="Photograph of a teacher assisting a student, seated in front of a computer, wearing headphones.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517" y="1690688"/>
            <a:ext cx="6042183" cy="402812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803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922603"/>
            <a:ext cx="11191875" cy="2837968"/>
          </a:xfrm>
        </p:spPr>
        <p:txBody>
          <a:bodyPr anchor="ctr">
            <a:noAutofit/>
          </a:bodyPr>
          <a:lstStyle/>
          <a:p>
            <a:r>
              <a:rPr lang="en-US" sz="6200">
                <a:ea typeface="Gadugi" panose="020B0502040204020203" pitchFamily="34" charset="0"/>
              </a:rPr>
              <a:t>CAA for ELA and Math</a:t>
            </a:r>
            <a:endParaRPr lang="en-US" sz="6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72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Who: ELA/Math</a:t>
            </a:r>
          </a:p>
        </p:txBody>
      </p:sp>
      <p:pic>
        <p:nvPicPr>
          <p:cNvPr id="27" name="Content Placeholder 26" descr="3 to 8 and 11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3894"/>
            <a:ext cx="11751884" cy="41148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464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When: ELA/Math</a:t>
            </a:r>
          </a:p>
        </p:txBody>
      </p:sp>
      <p:pic>
        <p:nvPicPr>
          <p:cNvPr id="8" name="Content Placeholder 7" descr="January through last day of school.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48" y="2712814"/>
            <a:ext cx="5181600" cy="2946281"/>
          </a:xfrm>
        </p:spPr>
      </p:pic>
      <p:pic>
        <p:nvPicPr>
          <p:cNvPr id="6" name="Content Placeholder 5" descr="Graphic illustration of a calendar.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702" y="1653833"/>
            <a:ext cx="3876362" cy="422875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7488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7272" y="803275"/>
            <a:ext cx="5218269" cy="5173779"/>
          </a:xfrm>
        </p:spPr>
        <p:txBody>
          <a:bodyPr/>
          <a:lstStyle/>
          <a:p>
            <a:r>
              <a:rPr lang="en-US" sz="7200"/>
              <a:t>Scores: </a:t>
            </a:r>
            <a:br>
              <a:rPr lang="en-US" sz="7200"/>
            </a:br>
            <a:r>
              <a:rPr lang="en-US" sz="7200"/>
              <a:t>ELA/Math</a:t>
            </a:r>
          </a:p>
        </p:txBody>
      </p:sp>
      <p:pic>
        <p:nvPicPr>
          <p:cNvPr id="4" name="Content Placeholder 3" descr="Screen capture displaying a preview of an ELA/Math student score report.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481" y="331360"/>
            <a:ext cx="4861733" cy="635937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89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34" y="2392925"/>
            <a:ext cx="10882058" cy="3154363"/>
          </a:xfrm>
        </p:spPr>
        <p:txBody>
          <a:bodyPr anchor="ctr">
            <a:noAutofit/>
          </a:bodyPr>
          <a:lstStyle/>
          <a:p>
            <a:r>
              <a:rPr lang="en-US" sz="6500">
                <a:ea typeface="Gadugi" panose="020B0502040204020203" pitchFamily="34" charset="0"/>
              </a:rPr>
              <a:t>CAA for Science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358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ea typeface="Gadugi" panose="020B0502040204020203" pitchFamily="34" charset="0"/>
              </a:rPr>
              <a:t>Who:</a:t>
            </a:r>
            <a:endParaRPr lang="en-US" sz="7200" b="1">
              <a:solidFill>
                <a:schemeClr val="accent1">
                  <a:lumMod val="50000"/>
                </a:schemeClr>
              </a:solidFill>
              <a:ea typeface="Gadugi" panose="020B0502040204020203" pitchFamily="34" charset="0"/>
            </a:endParaRPr>
          </a:p>
        </p:txBody>
      </p:sp>
      <p:pic>
        <p:nvPicPr>
          <p:cNvPr id="2050" name="Picture 2" descr="Grade 5, Grade 8, and High School students.">
            <a:extLst>
              <a:ext uri="{FF2B5EF4-FFF2-40B4-BE49-F238E27FC236}">
                <a16:creationId xmlns:a16="http://schemas.microsoft.com/office/drawing/2014/main" id="{F17E1B5E-35A4-457B-913A-847E7B773C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163" y="1446016"/>
            <a:ext cx="7941484" cy="47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8639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7151-6C1F-4FAB-AF0B-75353A26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385723"/>
                </a:solidFill>
                <a:latin typeface="Century Gothic" panose="020B0502020202020204" pitchFamily="34" charset="0"/>
              </a:rPr>
              <a:t>Three Areas of Study</a:t>
            </a:r>
            <a:endParaRPr lang="en-US" sz="6000"/>
          </a:p>
        </p:txBody>
      </p:sp>
      <p:pic>
        <p:nvPicPr>
          <p:cNvPr id="1026" name="Picture 2" descr="Earth and Space Sciences, Life Sciences, and Physical Sciences.">
            <a:extLst>
              <a:ext uri="{FF2B5EF4-FFF2-40B4-BE49-F238E27FC236}">
                <a16:creationId xmlns:a16="http://schemas.microsoft.com/office/drawing/2014/main" id="{DF4DCEC3-CC69-453E-A464-F482DAABB5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" y="2451576"/>
            <a:ext cx="10572366" cy="29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20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When:</a:t>
            </a:r>
          </a:p>
        </p:txBody>
      </p:sp>
      <p:pic>
        <p:nvPicPr>
          <p:cNvPr id="5" name="Picture 6" descr="The CAA for science can be given four times, at any time, starting in September and continuing through the end of the school year.">
            <a:extLst>
              <a:ext uri="{FF2B5EF4-FFF2-40B4-BE49-F238E27FC236}">
                <a16:creationId xmlns:a16="http://schemas.microsoft.com/office/drawing/2014/main" id="{33201496-CFFF-4368-8275-63EDCC347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44" y="502909"/>
            <a:ext cx="10515889" cy="623477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240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7272" y="365125"/>
            <a:ext cx="10706528" cy="1325563"/>
          </a:xfrm>
        </p:spPr>
        <p:txBody>
          <a:bodyPr/>
          <a:lstStyle/>
          <a:p>
            <a:r>
              <a:rPr lang="en-US" sz="7200"/>
              <a:t>Scores:</a:t>
            </a:r>
          </a:p>
        </p:txBody>
      </p:sp>
      <p:pic>
        <p:nvPicPr>
          <p:cNvPr id="4" name="Content Placeholder 3" descr="Graphic illustration of a construction site where the word &quot;SCORES&quot; is under construction.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222" y="727631"/>
            <a:ext cx="7289742" cy="5030232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15290" y="2053194"/>
            <a:ext cx="4636770" cy="4113478"/>
          </a:xfrm>
        </p:spPr>
        <p:txBody>
          <a:bodyPr>
            <a:normAutofit/>
          </a:bodyPr>
          <a:lstStyle/>
          <a:p>
            <a:r>
              <a:rPr lang="en-US" sz="3600" b="1"/>
              <a:t>2020‒21 operational test: </a:t>
            </a:r>
            <a:r>
              <a:rPr lang="en-US" sz="3600"/>
              <a:t>complete student scores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2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78" y="485043"/>
            <a:ext cx="10515600" cy="1325563"/>
          </a:xfrm>
        </p:spPr>
        <p:txBody>
          <a:bodyPr/>
          <a:lstStyle/>
          <a:p>
            <a:r>
              <a:rPr lang="en-US">
                <a:ea typeface="Gadugi" panose="020B0502040204020203" pitchFamily="34" charset="0"/>
              </a:rPr>
              <a:t>The Intent of This Deck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This slide deck is intended for use by site administrators to provide information to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Gadugi" panose="020B0502040204020203" pitchFamily="34" charset="0"/>
                <a:cs typeface="+mj-cs"/>
              </a:rPr>
              <a:t>Parents</a:t>
            </a:r>
            <a:r>
              <a:rPr lang="en-US" sz="2800" dirty="0"/>
              <a:t> about the CAA for English-language arts (ELA), mathematics, and science. It includes:</a:t>
            </a:r>
            <a:br>
              <a:rPr lang="en-US" sz="2800" dirty="0"/>
            </a:br>
            <a:endParaRPr lang="en-US" sz="2800" dirty="0"/>
          </a:p>
          <a:p>
            <a:pPr lvl="2"/>
            <a:r>
              <a:rPr lang="en-US" sz="2400" dirty="0"/>
              <a:t>A description of why the CAAs are given</a:t>
            </a:r>
          </a:p>
          <a:p>
            <a:pPr lvl="2"/>
            <a:r>
              <a:rPr lang="en-US" sz="2400" dirty="0"/>
              <a:t>An overview of test administration </a:t>
            </a:r>
          </a:p>
          <a:p>
            <a:pPr lvl="2"/>
            <a:r>
              <a:rPr lang="en-US" sz="2400" dirty="0"/>
              <a:t>Information on who takes the CAAs</a:t>
            </a:r>
          </a:p>
          <a:p>
            <a:pPr lvl="2"/>
            <a:r>
              <a:rPr lang="en-US" sz="2400" dirty="0"/>
              <a:t>When the tests are administered</a:t>
            </a:r>
          </a:p>
          <a:p>
            <a:pPr lvl="2"/>
            <a:r>
              <a:rPr lang="en-US" sz="2400" dirty="0"/>
              <a:t>Information on how test results are reported</a:t>
            </a:r>
          </a:p>
          <a:p>
            <a:pPr lvl="2"/>
            <a:r>
              <a:rPr lang="en-US" sz="2400" dirty="0"/>
              <a:t>Available resources for parents related to the CAAs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84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7451-CAB1-4B90-AC6E-0DE334AE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entury Gothic"/>
              </a:rPr>
              <a:t>How Parents Can Help</a:t>
            </a:r>
            <a:endParaRPr lang="en-US"/>
          </a:p>
        </p:txBody>
      </p:sp>
      <p:pic>
        <p:nvPicPr>
          <p:cNvPr id="6" name="Content Placeholder 5" descr="Graphic illustration depicting a parent helping their student write in a book.">
            <a:extLst>
              <a:ext uri="{FF2B5EF4-FFF2-40B4-BE49-F238E27FC236}">
                <a16:creationId xmlns:a16="http://schemas.microsoft.com/office/drawing/2014/main" id="{88D7F740-ADF5-47CA-B28D-3C357F3DB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519" y="1825625"/>
            <a:ext cx="3160961" cy="4351338"/>
          </a:xfrm>
        </p:spPr>
      </p:pic>
    </p:spTree>
    <p:extLst>
      <p:ext uri="{BB962C8B-B14F-4D97-AF65-F5344CB8AC3E}">
        <p14:creationId xmlns:p14="http://schemas.microsoft.com/office/powerpoint/2010/main" val="2969732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1831" cy="1325563"/>
          </a:xfrm>
        </p:spPr>
        <p:txBody>
          <a:bodyPr/>
          <a:lstStyle/>
          <a:p>
            <a:r>
              <a:rPr lang="en-US"/>
              <a:t>Ask Your Child’s Teacher:</a:t>
            </a:r>
          </a:p>
        </p:txBody>
      </p:sp>
      <p:sp>
        <p:nvSpPr>
          <p:cNvPr id="3" name="Slide Content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00050" indent="-457200"/>
            <a:r>
              <a:rPr lang="en-US" sz="3200"/>
              <a:t>In what areas is my child doing well?</a:t>
            </a:r>
          </a:p>
          <a:p>
            <a:pPr marL="400050" indent="-457200"/>
            <a:r>
              <a:rPr lang="en-US" sz="3200"/>
              <a:t>In what areas might my child need some extra support?</a:t>
            </a:r>
          </a:p>
          <a:p>
            <a:pPr marL="400050" indent="-457200"/>
            <a:r>
              <a:rPr lang="en-US" sz="3200"/>
              <a:t>How can I help support my child at home?</a:t>
            </a:r>
          </a:p>
          <a:p>
            <a:pPr marL="400050" indent="-457200"/>
            <a:r>
              <a:rPr lang="en-US" sz="3200"/>
              <a:t>How are you supporting my child at school?</a:t>
            </a:r>
          </a:p>
          <a:p>
            <a:pPr marL="857250" lvl="1" indent="-457200"/>
            <a:endParaRPr lang="en-US" sz="2800"/>
          </a:p>
          <a:p>
            <a:pPr marL="457200" indent="-457200"/>
            <a:endParaRPr lang="en-US"/>
          </a:p>
          <a:p>
            <a:pPr marL="1714500" lvl="3" indent="-457200"/>
            <a:endParaRPr lang="en-US"/>
          </a:p>
          <a:p>
            <a:pPr marL="0" indent="0"/>
            <a:endParaRPr lang="en-US"/>
          </a:p>
        </p:txBody>
      </p:sp>
      <p:pic>
        <p:nvPicPr>
          <p:cNvPr id="7" name="Content Placeholder 6" descr="Graphic illustration depicting a parent and their student meeting with a teacher.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58392"/>
            <a:ext cx="5181600" cy="348580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318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w You Can Help Support Your Child's Success (continued)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Help Your Child Succeed</a:t>
            </a:r>
          </a:p>
        </p:txBody>
      </p:sp>
      <p:sp>
        <p:nvSpPr>
          <p:cNvPr id="3" name="Slide Content"/>
          <p:cNvSpPr>
            <a:spLocks noGrp="1"/>
          </p:cNvSpPr>
          <p:nvPr>
            <p:ph sz="half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sz="3200"/>
              <a:t>Discuss the test with your child. </a:t>
            </a:r>
          </a:p>
          <a:p>
            <a:r>
              <a:rPr lang="en-US" sz="3200"/>
              <a:t>Set expectations.</a:t>
            </a:r>
          </a:p>
          <a:p>
            <a:r>
              <a:rPr lang="en-US" sz="3200"/>
              <a:t>Take a practice test with your child. </a:t>
            </a:r>
          </a:p>
          <a:p>
            <a:r>
              <a:rPr lang="en-US" sz="3200"/>
              <a:t>Make sure your child gets a good night’s sleep and a nutritious breakfast before testing.</a:t>
            </a:r>
          </a:p>
        </p:txBody>
      </p:sp>
      <p:pic>
        <p:nvPicPr>
          <p:cNvPr id="6" name="Content Placeholder 5" descr="Graphic illustration depicting a parent and their student meeting with a teacher.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442" y="1825625"/>
            <a:ext cx="4375115" cy="435133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71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12BC-AB66-497B-BC01-B3FED483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Starting Smarter</a:t>
            </a:r>
            <a:endParaRPr lang="en-US"/>
          </a:p>
        </p:txBody>
      </p:sp>
      <p:pic>
        <p:nvPicPr>
          <p:cNvPr id="4" name="Picture 4" descr="Graphic illustration depicting parents and a student standing with a teacher in front of a chalkboard that reads &quot;parent teacher conference&quot;.">
            <a:extLst>
              <a:ext uri="{FF2B5EF4-FFF2-40B4-BE49-F238E27FC236}">
                <a16:creationId xmlns:a16="http://schemas.microsoft.com/office/drawing/2014/main" id="{1FD646AE-C2B5-42E8-A740-836CFC72C9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27906"/>
            <a:ext cx="7357110" cy="6395609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4310" y="3716476"/>
            <a:ext cx="6233160" cy="9534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hlinkClick r:id="rId4" tooltip="Starting Smarter Website"/>
              </a:rPr>
              <a:t>https</a:t>
            </a:r>
            <a:r>
              <a:rPr lang="en-US" dirty="0">
                <a:ea typeface="+mn-lt"/>
                <a:cs typeface="+mn-lt"/>
                <a:hlinkClick r:id="rId4" tooltip="Starting Smarter Website"/>
              </a:rPr>
              <a:t>://ca.startingsmarter.org/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087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ea typeface="Gadugi" panose="020B0502040204020203" pitchFamily="34" charset="0"/>
              </a:rPr>
              <a:t>Learn More:</a:t>
            </a:r>
            <a:endParaRPr lang="en-US" sz="7200" b="1">
              <a:solidFill>
                <a:schemeClr val="bg2">
                  <a:lumMod val="25000"/>
                </a:schemeClr>
              </a:solidFill>
              <a:ea typeface="Gadug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25625"/>
            <a:ext cx="11256578" cy="454364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defRPr/>
            </a:pPr>
            <a:r>
              <a:rPr lang="en-US" sz="3200" dirty="0">
                <a:latin typeface="Arial"/>
                <a:ea typeface="ＭＳ Ｐゴシック"/>
                <a:cs typeface="Arial"/>
              </a:rPr>
              <a:t>Parent/Guardian Guide to the CAA</a:t>
            </a:r>
          </a:p>
          <a:p>
            <a:pPr marL="411480" lvl="1" indent="0">
              <a:buNone/>
              <a:defRPr/>
            </a:pPr>
            <a:r>
              <a:rPr lang="en-US" sz="2800" dirty="0">
                <a:latin typeface="Arial"/>
                <a:ea typeface="ＭＳ Ｐゴシック"/>
                <a:cs typeface="Arial"/>
                <a:hlinkClick r:id="rId4" tooltip="Parent/Guardian Guide to the CAA"/>
              </a:rPr>
              <a:t>https://www.cde.ca.gov/ta/tg/ca/caaparentguide.asp</a:t>
            </a:r>
            <a:endParaRPr lang="en-US" sz="2800" dirty="0">
              <a:latin typeface="Arial"/>
              <a:ea typeface="ＭＳ Ｐゴシック"/>
              <a:cs typeface="Arial"/>
            </a:endParaRPr>
          </a:p>
          <a:p>
            <a:pPr>
              <a:defRPr/>
            </a:pPr>
            <a:r>
              <a:rPr lang="en-US" sz="3200" dirty="0">
                <a:latin typeface="Arial"/>
                <a:ea typeface="ＭＳ Ｐゴシック"/>
                <a:cs typeface="Arial"/>
              </a:rPr>
              <a:t>Parent’s Guide to Understanding the CAA </a:t>
            </a:r>
            <a:endParaRPr lang="en-US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11480" lvl="1" indent="0">
              <a:buNone/>
              <a:defRPr/>
            </a:pPr>
            <a:r>
              <a:rPr lang="en-US" sz="2800" dirty="0">
                <a:hlinkClick r:id="rId5" tooltip="Parent’s Guide to Understanding the CAA "/>
              </a:rPr>
              <a:t>https://www.cde.ca.gov/ta/tg/ca/documents/caapgtu.pdf</a:t>
            </a:r>
            <a:endParaRPr lang="en-US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>
                <a:latin typeface="Arial"/>
                <a:ea typeface="ＭＳ Ｐゴシック"/>
                <a:cs typeface="Arial"/>
              </a:rPr>
              <a:t>Available Resources for CAA for Science</a:t>
            </a:r>
          </a:p>
          <a:p>
            <a:pPr marL="411480" lvl="1" indent="0">
              <a:buNone/>
              <a:defRPr/>
            </a:pPr>
            <a:r>
              <a:rPr lang="en-US" sz="2800" dirty="0">
                <a:hlinkClick r:id="rId6" tooltip="Available Resources for CAA for Science"/>
              </a:rPr>
              <a:t>http://www.caaspp.org/ta-resources/available-resources-caasci.html</a:t>
            </a:r>
            <a:endParaRPr lang="en-US" sz="2800" dirty="0"/>
          </a:p>
          <a:p>
            <a:pPr>
              <a:defRPr/>
            </a:pPr>
            <a:r>
              <a:rPr lang="en-US" sz="3200" dirty="0">
                <a:latin typeface="Arial"/>
                <a:ea typeface="ＭＳ Ｐゴシック"/>
                <a:cs typeface="Arial"/>
              </a:rPr>
              <a:t>Student Interface Practice and Training Tests </a:t>
            </a:r>
            <a:endParaRPr lang="en-US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11480" lvl="1" indent="0">
              <a:buNone/>
              <a:defRPr/>
            </a:pPr>
            <a:r>
              <a:rPr lang="en-US" sz="2800" dirty="0">
                <a:hlinkClick r:id="rId7" tooltip="Student Interface Practice and Training Tests "/>
              </a:rPr>
              <a:t>http://www.caaspp.org/practice-and-training/index.html</a:t>
            </a:r>
            <a:endParaRPr lang="en-US" sz="2800" dirty="0"/>
          </a:p>
          <a:p>
            <a:pPr>
              <a:defRPr/>
            </a:pPr>
            <a:r>
              <a:rPr lang="en-US" sz="3200" dirty="0">
                <a:latin typeface="Arial"/>
                <a:ea typeface="ＭＳ Ｐゴシック"/>
                <a:cs typeface="Arial"/>
              </a:rPr>
              <a:t>Starting Smarter</a:t>
            </a:r>
            <a:endParaRPr lang="en-US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11480" lvl="1" indent="0">
              <a:buNone/>
              <a:defRPr/>
            </a:pPr>
            <a:r>
              <a:rPr lang="en-US" sz="2800" dirty="0">
                <a:hlinkClick r:id="rId8" tooltip="Starting Smarter Website"/>
              </a:rPr>
              <a:t>https://ca.startingsmarter.org/</a:t>
            </a:r>
            <a:endParaRPr lang="en-US" sz="2800" dirty="0"/>
          </a:p>
          <a:p>
            <a:pPr marL="457200" lvl="1" indent="0">
              <a:buNone/>
              <a:defRPr/>
            </a:pPr>
            <a:endParaRPr 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007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pic>
        <p:nvPicPr>
          <p:cNvPr id="6" name="Content Placeholder 5" descr="Q&amp;A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817" y="1825625"/>
            <a:ext cx="5558366" cy="435133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8987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460" y="1442403"/>
            <a:ext cx="11647170" cy="23876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Posted by the California Department of Education | August 2020</a:t>
            </a:r>
          </a:p>
        </p:txBody>
      </p:sp>
    </p:spTree>
    <p:extLst>
      <p:ext uri="{BB962C8B-B14F-4D97-AF65-F5344CB8AC3E}">
        <p14:creationId xmlns:p14="http://schemas.microsoft.com/office/powerpoint/2010/main" val="391621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93" y="1825625"/>
            <a:ext cx="1102009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ym typeface="Wingdings"/>
              </a:rPr>
              <a:t>Parent Guide to Understanding</a:t>
            </a:r>
          </a:p>
          <a:p>
            <a:pPr lvl="1" indent="-274320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en-US" sz="2800" dirty="0">
                <a:sym typeface="Wingdings"/>
              </a:rPr>
              <a:t>Available in seven languages</a:t>
            </a:r>
            <a:endParaRPr lang="en-US" sz="2800" dirty="0">
              <a:cs typeface="Arial"/>
            </a:endParaRPr>
          </a:p>
          <a:p>
            <a:pPr marL="411480" lvl="1" indent="0">
              <a:lnSpc>
                <a:spcPct val="100000"/>
              </a:lnSpc>
              <a:buNone/>
              <a:defRPr/>
            </a:pPr>
            <a:r>
              <a:rPr lang="en-US" sz="2800" dirty="0">
                <a:hlinkClick r:id="rId3" tooltip="CAA Parent Guide to Understanding PDF"/>
              </a:rPr>
              <a:t>https://www.cde.ca.gov/ta/tg/ca/documents/caapgtu.pdf</a:t>
            </a:r>
            <a:r>
              <a:rPr lang="en-US" sz="2800" dirty="0"/>
              <a:t> </a:t>
            </a:r>
            <a:endParaRPr lang="en-US" sz="2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/>
              <a:t>Take a Practice and Training Test with Your Child </a:t>
            </a:r>
            <a:endParaRPr lang="en-US" sz="3200" dirty="0">
              <a:cs typeface="Arial"/>
            </a:endParaRPr>
          </a:p>
          <a:p>
            <a:pPr marL="411480" lvl="1" indent="0">
              <a:buNone/>
              <a:defRPr/>
            </a:pPr>
            <a:r>
              <a:rPr lang="en-US" sz="2800" dirty="0">
                <a:hlinkClick r:id="rId4" tooltip="CAASPP Practice and Training Test Web Page"/>
              </a:rPr>
              <a:t>http://www.caaspp.org/practice-and-training/index.html</a:t>
            </a:r>
            <a:endParaRPr lang="en-US" sz="2800" dirty="0">
              <a:cs typeface="Arial" panose="020B0604020202020204"/>
            </a:endParaRPr>
          </a:p>
          <a:p>
            <a:pPr lvl="1" indent="-274320">
              <a:buFont typeface="Courier New" panose="020B0604020202020204" pitchFamily="34" charset="0"/>
              <a:buChar char="o"/>
              <a:defRPr/>
            </a:pPr>
            <a:r>
              <a:rPr lang="en-US" sz="2800" dirty="0">
                <a:latin typeface="Arial"/>
                <a:ea typeface="ＭＳ Ｐゴシック"/>
                <a:cs typeface="Arial"/>
              </a:rPr>
              <a:t>How to Take a Practice Test Quick Reference Guide</a:t>
            </a:r>
          </a:p>
          <a:p>
            <a:pPr marL="411480" lvl="1" indent="0">
              <a:buNone/>
              <a:defRPr/>
            </a:pPr>
            <a:r>
              <a:rPr lang="en-US" sz="2800" dirty="0">
                <a:hlinkClick r:id="rId5" tooltip="CAA How to take a Practice Test QRG"/>
              </a:rPr>
              <a:t>https://www.cde.ca.gov/ta/tg/ca/documents/caaqrgpractice.pdf</a:t>
            </a:r>
            <a:endParaRPr lang="en-US" sz="2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en-US" sz="2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4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200">
                <a:latin typeface="Gadugi" panose="020B0502040204020203" pitchFamily="34" charset="0"/>
                <a:ea typeface="Gadugi" panose="020B0502040204020203" pitchFamily="34" charset="0"/>
              </a:rPr>
              <a:t>How to Use This Deck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This deck has been created for you to customize and edit as needed:</a:t>
            </a:r>
          </a:p>
          <a:p>
            <a:pPr lvl="1"/>
            <a:r>
              <a:rPr lang="en-US" dirty="0"/>
              <a:t>Choose the slides you want to use.</a:t>
            </a:r>
            <a:endParaRPr lang="en-US" dirty="0">
              <a:cs typeface="Arial"/>
            </a:endParaRPr>
          </a:p>
          <a:p>
            <a:pPr lvl="2" indent="-274320">
              <a:buFont typeface="Courier New" panose="020F0502020204030204" pitchFamily="34" charset="0"/>
              <a:buChar char="o"/>
            </a:pPr>
            <a:r>
              <a:rPr lang="en-US" sz="2400" dirty="0"/>
              <a:t>Select the “View” tab, and then select “Normal.”</a:t>
            </a:r>
            <a:endParaRPr lang="en-US" sz="2400" dirty="0">
              <a:cs typeface="Arial" panose="020B0604020202020204"/>
            </a:endParaRPr>
          </a:p>
          <a:p>
            <a:pPr lvl="2" indent="-274320">
              <a:buFont typeface="Courier New" panose="020F0502020204030204" pitchFamily="34" charset="0"/>
              <a:buChar char="o"/>
            </a:pPr>
            <a:r>
              <a:rPr lang="en-US" sz="2400" dirty="0"/>
              <a:t>In the slide list on left, right-click on the slide you do not want and select “Hide Slide” at the bottom of the menu.</a:t>
            </a:r>
            <a:endParaRPr lang="en-US" sz="2400" dirty="0">
              <a:cs typeface="Arial" panose="020B0604020202020204"/>
            </a:endParaRPr>
          </a:p>
          <a:p>
            <a:pPr lvl="1"/>
            <a:r>
              <a:rPr lang="en-US" dirty="0"/>
              <a:t>Add your school’s logo and change colors.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Change wording for your audience−you know your audience best! 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Talking points are provided in the “Notes” section that can be customized to your audience.</a:t>
            </a:r>
            <a:br>
              <a:rPr lang="en-US" dirty="0"/>
            </a:br>
            <a:r>
              <a:rPr lang="en-US" dirty="0"/>
              <a:t>	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9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200">
                <a:latin typeface="Gadugi" panose="020B0502040204020203" pitchFamily="34" charset="0"/>
                <a:ea typeface="Gadugi" panose="020B0502040204020203" pitchFamily="34" charset="0"/>
              </a:rPr>
              <a:t>How to Use This Deck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sz="2800" dirty="0"/>
              <a:t>Change color scheme.</a:t>
            </a:r>
          </a:p>
          <a:p>
            <a:pPr lvl="2">
              <a:buFont typeface="Courier New" panose="020F0502020204030204" pitchFamily="34" charset="0"/>
              <a:buChar char="o"/>
            </a:pPr>
            <a:r>
              <a:rPr lang="en-US" sz="2800" dirty="0"/>
              <a:t>Select “View” tab, </a:t>
            </a:r>
            <a:r>
              <a:rPr lang="en-US" sz="2800" dirty="0">
                <a:sym typeface="Wingdings 3"/>
              </a:rPr>
              <a:t>and then “</a:t>
            </a:r>
            <a:r>
              <a:rPr lang="en-US" sz="2800" dirty="0">
                <a:sym typeface="Wingdings" pitchFamily="2" charset="2"/>
              </a:rPr>
              <a:t>Slide Master.” </a:t>
            </a:r>
            <a:endParaRPr lang="en-US" sz="2800" dirty="0">
              <a:cs typeface="Arial"/>
            </a:endParaRPr>
          </a:p>
          <a:p>
            <a:pPr marL="1371600" lvl="3" indent="0">
              <a:buNone/>
            </a:pPr>
            <a:r>
              <a:rPr lang="en-US" sz="2400" dirty="0">
                <a:sym typeface="Wingdings" pitchFamily="2" charset="2"/>
              </a:rPr>
              <a:t>- For titles, select slide </a:t>
            </a:r>
            <a:r>
              <a:rPr lang="en-US" sz="2400" dirty="0">
                <a:sym typeface="Wingdings 3"/>
              </a:rPr>
              <a:t>─</a:t>
            </a:r>
            <a:r>
              <a:rPr lang="en-US" sz="2400" dirty="0">
                <a:sym typeface="Wingdings" pitchFamily="2" charset="2"/>
              </a:rPr>
              <a:t> highlight header text </a:t>
            </a:r>
            <a:r>
              <a:rPr lang="en-US" sz="2400" dirty="0">
                <a:sym typeface="Wingdings 3"/>
              </a:rPr>
              <a:t>─</a:t>
            </a:r>
            <a:r>
              <a:rPr lang="en-US" sz="2400" dirty="0">
                <a:sym typeface="Wingdings" pitchFamily="2" charset="2"/>
              </a:rPr>
              <a:t> select “Home” tab </a:t>
            </a:r>
            <a:r>
              <a:rPr lang="en-US" sz="2400" dirty="0">
                <a:sym typeface="Wingdings 3"/>
              </a:rPr>
              <a:t>─</a:t>
            </a:r>
            <a:r>
              <a:rPr lang="en-US" sz="2400" dirty="0">
                <a:sym typeface="Wingdings" pitchFamily="2" charset="2"/>
              </a:rPr>
              <a:t> choose text color </a:t>
            </a:r>
            <a:r>
              <a:rPr lang="en-US" sz="2400" dirty="0">
                <a:sym typeface="Wingdings 3"/>
              </a:rPr>
              <a:t>─</a:t>
            </a:r>
            <a:r>
              <a:rPr lang="en-US" sz="2400" dirty="0">
                <a:sym typeface="Wingdings" pitchFamily="2" charset="2"/>
              </a:rPr>
              <a:t> return to “View” tab.</a:t>
            </a:r>
            <a:endParaRPr lang="en-US" sz="2400" dirty="0">
              <a:cs typeface="Arial"/>
            </a:endParaRPr>
          </a:p>
          <a:p>
            <a:pPr marL="1371600" lvl="3" indent="0">
              <a:buNone/>
            </a:pPr>
            <a:r>
              <a:rPr lang="en-US" sz="2400" dirty="0">
                <a:sym typeface="Wingdings" pitchFamily="2" charset="2"/>
              </a:rPr>
              <a:t>- For the body, select slide </a:t>
            </a:r>
            <a:r>
              <a:rPr lang="en-US" sz="2400" dirty="0">
                <a:sym typeface="Wingdings 3"/>
              </a:rPr>
              <a:t>─</a:t>
            </a:r>
            <a:r>
              <a:rPr lang="en-US" sz="2400" dirty="0">
                <a:sym typeface="Wingdings" pitchFamily="2" charset="2"/>
              </a:rPr>
              <a:t> highlight body text </a:t>
            </a:r>
            <a:r>
              <a:rPr lang="en-US" sz="2400" dirty="0">
                <a:sym typeface="Wingdings 3"/>
              </a:rPr>
              <a:t>─</a:t>
            </a:r>
            <a:r>
              <a:rPr lang="en-US" sz="2400" dirty="0">
                <a:sym typeface="Wingdings" pitchFamily="2" charset="2"/>
              </a:rPr>
              <a:t> select “Home” tab </a:t>
            </a:r>
            <a:r>
              <a:rPr lang="en-US" sz="2400" dirty="0">
                <a:sym typeface="Wingdings 3"/>
              </a:rPr>
              <a:t>─</a:t>
            </a:r>
            <a:r>
              <a:rPr lang="en-US" sz="2400" dirty="0">
                <a:sym typeface="Wingdings" pitchFamily="2" charset="2"/>
              </a:rPr>
              <a:t> choose text color </a:t>
            </a:r>
            <a:r>
              <a:rPr lang="en-US" sz="2400" dirty="0">
                <a:sym typeface="Wingdings 3"/>
              </a:rPr>
              <a:t>─</a:t>
            </a:r>
            <a:r>
              <a:rPr lang="en-US" sz="2400" dirty="0">
                <a:sym typeface="Wingdings" pitchFamily="2" charset="2"/>
              </a:rPr>
              <a:t> return to “View” tab.</a:t>
            </a:r>
            <a:endParaRPr lang="en-US" sz="2400" dirty="0">
              <a:cs typeface="Arial"/>
            </a:endParaRPr>
          </a:p>
          <a:p>
            <a:pPr marL="1371600" lvl="3" indent="0">
              <a:buNone/>
            </a:pPr>
            <a:r>
              <a:rPr lang="en-US" sz="2400" dirty="0">
                <a:sym typeface="Wingdings" pitchFamily="2" charset="2"/>
              </a:rPr>
              <a:t>- For the green line, select slide </a:t>
            </a:r>
            <a:r>
              <a:rPr lang="en-US" sz="2400" dirty="0">
                <a:sym typeface="Wingdings 3"/>
              </a:rPr>
              <a:t>─</a:t>
            </a:r>
            <a:r>
              <a:rPr lang="en-US" sz="2400" dirty="0">
                <a:sym typeface="Wingdings" pitchFamily="2" charset="2"/>
              </a:rPr>
              <a:t> highlight line</a:t>
            </a:r>
            <a:r>
              <a:rPr lang="en-US" sz="2400" dirty="0">
                <a:sym typeface="Wingdings 3"/>
              </a:rPr>
              <a:t> ─</a:t>
            </a:r>
            <a:r>
              <a:rPr lang="en-US" sz="2400" dirty="0">
                <a:sym typeface="Wingdings" pitchFamily="2" charset="2"/>
              </a:rPr>
              <a:t> select “Home” tab </a:t>
            </a:r>
            <a:r>
              <a:rPr lang="en-US" sz="2400" dirty="0">
                <a:sym typeface="Wingdings 3"/>
              </a:rPr>
              <a:t>─</a:t>
            </a:r>
            <a:r>
              <a:rPr lang="en-US" sz="2400" dirty="0">
                <a:sym typeface="Wingdings" pitchFamily="2" charset="2"/>
              </a:rPr>
              <a:t> select “Shape Outline” </a:t>
            </a:r>
            <a:r>
              <a:rPr lang="en-US" sz="2400" dirty="0">
                <a:sym typeface="Wingdings 3"/>
              </a:rPr>
              <a:t>─</a:t>
            </a:r>
            <a:r>
              <a:rPr lang="en-US" sz="2400" dirty="0">
                <a:sym typeface="Wingdings" pitchFamily="2" charset="2"/>
              </a:rPr>
              <a:t> choose color </a:t>
            </a:r>
            <a:r>
              <a:rPr lang="en-US" sz="2400" dirty="0">
                <a:sym typeface="Wingdings 3"/>
              </a:rPr>
              <a:t>─</a:t>
            </a:r>
            <a:r>
              <a:rPr lang="en-US" sz="2400" dirty="0">
                <a:sym typeface="Wingdings" pitchFamily="2" charset="2"/>
              </a:rPr>
              <a:t> return to “View” tab.</a:t>
            </a:r>
            <a:endParaRPr lang="en-US" sz="2400" dirty="0">
              <a:cs typeface="Arial"/>
            </a:endParaRPr>
          </a:p>
          <a:p>
            <a:pPr marL="1371600" lvl="3" indent="0">
              <a:buNone/>
            </a:pPr>
            <a:r>
              <a:rPr lang="en-US" sz="2400" dirty="0">
                <a:sym typeface="Wingdings" pitchFamily="2" charset="2"/>
              </a:rPr>
              <a:t>- When all changes are made</a:t>
            </a:r>
            <a:r>
              <a:rPr lang="en-US" sz="2400" dirty="0">
                <a:sym typeface="Wingdings 3"/>
              </a:rPr>
              <a:t> ─</a:t>
            </a:r>
            <a:r>
              <a:rPr lang="en-US" sz="2400" dirty="0">
                <a:sym typeface="Wingdings" pitchFamily="2" charset="2"/>
              </a:rPr>
              <a:t> select “Slide Master” tab </a:t>
            </a:r>
            <a:r>
              <a:rPr lang="en-US" sz="2400" dirty="0">
                <a:sym typeface="Wingdings 3"/>
              </a:rPr>
              <a:t>─</a:t>
            </a:r>
            <a:r>
              <a:rPr lang="en-US" sz="2400" dirty="0">
                <a:sym typeface="Wingdings" pitchFamily="2" charset="2"/>
              </a:rPr>
              <a:t> select “Close Master View.”</a:t>
            </a:r>
            <a:endParaRPr lang="en-US" sz="2400" dirty="0">
              <a:cs typeface="Arial"/>
            </a:endParaRPr>
          </a:p>
          <a:p>
            <a:pPr lvl="1"/>
            <a:r>
              <a:rPr lang="en-US" sz="2800" dirty="0">
                <a:sym typeface="Wingdings" pitchFamily="2" charset="2"/>
              </a:rPr>
              <a:t>The changes should apply to all slides in the deck.  </a:t>
            </a:r>
            <a:endParaRPr lang="en-US" sz="2800" dirty="0"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4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12" y="1122362"/>
            <a:ext cx="10882058" cy="3154363"/>
          </a:xfrm>
        </p:spPr>
        <p:txBody>
          <a:bodyPr>
            <a:noAutofit/>
          </a:bodyPr>
          <a:lstStyle/>
          <a:p>
            <a:r>
              <a:rPr lang="en-US" sz="6500">
                <a:ea typeface="Gadugi" panose="020B0502040204020203" pitchFamily="34" charset="0"/>
              </a:rPr>
              <a:t>Understanding the California Alternate Assessments (CAAs)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7441" y="4787740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[Add school logo here, if desired.]</a:t>
            </a:r>
          </a:p>
          <a:p>
            <a:r>
              <a:rPr lang="en-US"/>
              <a:t>[Add school motto here, if desired.]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43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47" y="112208"/>
            <a:ext cx="5946911" cy="2721007"/>
          </a:xfrm>
        </p:spPr>
        <p:txBody>
          <a:bodyPr/>
          <a:lstStyle/>
          <a:p>
            <a:r>
              <a:rPr lang="en-US" dirty="0"/>
              <a:t>CAASPP System</a:t>
            </a:r>
          </a:p>
        </p:txBody>
      </p:sp>
      <p:pic>
        <p:nvPicPr>
          <p:cNvPr id="5" name="Picture 5" descr="CAASPP System:&#10;Science - California Science Test, California Alternate Assessment; English Language Arts/Literacy (ELA) and Mathematics - Smarter Balanced Assessments, California Alternate Assessments; Spanish Reading/Language Arts - California Spanish Assessment.">
            <a:extLst>
              <a:ext uri="{FF2B5EF4-FFF2-40B4-BE49-F238E27FC236}">
                <a16:creationId xmlns:a16="http://schemas.microsoft.com/office/drawing/2014/main" id="{17A2285B-B17D-4DBE-BED3-446D1DA50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541" y="-364857"/>
            <a:ext cx="10478554" cy="75607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21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511" y="365125"/>
            <a:ext cx="11374079" cy="1325563"/>
          </a:xfrm>
        </p:spPr>
        <p:txBody>
          <a:bodyPr/>
          <a:lstStyle/>
          <a:p>
            <a:r>
              <a:rPr lang="en-US" sz="7200" dirty="0">
                <a:ea typeface="Gadugi" panose="020B0502040204020203" pitchFamily="34" charset="0"/>
              </a:rPr>
              <a:t>Why: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ea typeface="Gadug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119" y="1900264"/>
            <a:ext cx="5096843" cy="41271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To allow students with </a:t>
            </a:r>
            <a:r>
              <a:rPr lang="en-US" sz="3600" b="1" dirty="0">
                <a:solidFill>
                  <a:srgbClr val="FF0000"/>
                </a:solidFill>
              </a:rPr>
              <a:t>the most</a:t>
            </a:r>
            <a:r>
              <a:rPr lang="en-US" sz="3600" dirty="0"/>
              <a:t> significant cognitive disabilities to show what they know and can do.</a:t>
            </a:r>
            <a:br>
              <a:rPr lang="en-US" sz="3000" dirty="0"/>
            </a:br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Graphic illustration depicting a teacher standing at a desk beside a student, seated in a wheelchair in front of a laptop computer.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474" y="962026"/>
            <a:ext cx="6470369" cy="506538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327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What:</a:t>
            </a:r>
          </a:p>
        </p:txBody>
      </p:sp>
      <p:sp>
        <p:nvSpPr>
          <p:cNvPr id="7" name="Title 1"/>
          <p:cNvSpPr>
            <a:spLocks noGrp="1"/>
          </p:cNvSpPr>
          <p:nvPr>
            <p:ph sz="half" idx="2"/>
          </p:nvPr>
        </p:nvSpPr>
        <p:spPr>
          <a:xfrm>
            <a:off x="454407" y="1867501"/>
            <a:ext cx="5653785" cy="4837649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600" b="1"/>
              <a:t>English-language arts</a:t>
            </a:r>
          </a:p>
          <a:p>
            <a:pPr marL="0" indent="0">
              <a:lnSpc>
                <a:spcPct val="2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600" b="1"/>
              <a:t>Mathematics</a:t>
            </a:r>
          </a:p>
          <a:p>
            <a:pPr marL="0" indent="0">
              <a:lnSpc>
                <a:spcPct val="20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600" b="1"/>
              <a:t>Science</a:t>
            </a:r>
          </a:p>
        </p:txBody>
      </p:sp>
      <p:pic>
        <p:nvPicPr>
          <p:cNvPr id="8" name="Content Placeholder 7" descr="Graphic illustration depicting a student seated at a desk with &quot;ABC,&quot; &quot;1+2=3,&quot; and a bunch of leaves drawn overhead.">
            <a:extLst>
              <a:ext uri="{FF2B5EF4-FFF2-40B4-BE49-F238E27FC236}">
                <a16:creationId xmlns:a16="http://schemas.microsoft.com/office/drawing/2014/main" id="{5A43AFC7-9C9F-47BC-B2F8-87B524CC02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100" y="38100"/>
            <a:ext cx="6819900" cy="68199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50725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3RZl5Osb"/>
  <p:tag name="ARTICULATE_DESIGN_ID_WESTED-POWERPOINT-TEMPLATE" val="lqJCGnH6"/>
  <p:tag name="ARTICULATE_SLIDE_COUNT" val="2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</Words>
  <Application>Microsoft Office PowerPoint</Application>
  <PresentationFormat>Widescreen</PresentationFormat>
  <Paragraphs>110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Century Gothic</vt:lpstr>
      <vt:lpstr>Courier New</vt:lpstr>
      <vt:lpstr>Gadugi</vt:lpstr>
      <vt:lpstr>Wingdings</vt:lpstr>
      <vt:lpstr>Wingdings 3</vt:lpstr>
      <vt:lpstr>Office Theme</vt:lpstr>
      <vt:lpstr>A Site Administrator’s Guide:   Talking to Parents  About the California Alternate Assessments (CAAs)</vt:lpstr>
      <vt:lpstr>The Intent of This Deck</vt:lpstr>
      <vt:lpstr>Recommended Handouts</vt:lpstr>
      <vt:lpstr>How to Use This Deck (1)</vt:lpstr>
      <vt:lpstr>How to Use This Deck (2)</vt:lpstr>
      <vt:lpstr>Understanding the California Alternate Assessments (CAAs)</vt:lpstr>
      <vt:lpstr>CAASPP System</vt:lpstr>
      <vt:lpstr>Why:</vt:lpstr>
      <vt:lpstr>What:</vt:lpstr>
      <vt:lpstr>How: </vt:lpstr>
      <vt:lpstr>CAA for ELA and Math</vt:lpstr>
      <vt:lpstr>Who: ELA/Math</vt:lpstr>
      <vt:lpstr>When: ELA/Math</vt:lpstr>
      <vt:lpstr>Scores:  ELA/Math</vt:lpstr>
      <vt:lpstr>CAA for Science</vt:lpstr>
      <vt:lpstr>Who:</vt:lpstr>
      <vt:lpstr>Three Areas of Study</vt:lpstr>
      <vt:lpstr>When:</vt:lpstr>
      <vt:lpstr>Scores:</vt:lpstr>
      <vt:lpstr>How Parents Can Help</vt:lpstr>
      <vt:lpstr>Ask Your Child’s Teacher:</vt:lpstr>
      <vt:lpstr>Help Your Child Succeed</vt:lpstr>
      <vt:lpstr>Starting Smarter</vt:lpstr>
      <vt:lpstr>Learn More:</vt:lpstr>
      <vt:lpstr>Questions</vt:lpstr>
      <vt:lpstr>Posted by the California Department of Education | August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2020-12-01T20:05:58Z</dcterms:created>
  <dcterms:modified xsi:type="dcterms:W3CDTF">2021-04-19T17:04:35Z</dcterms:modified>
</cp:coreProperties>
</file>